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3" r:id="rId2"/>
    <p:sldId id="259" r:id="rId3"/>
    <p:sldId id="294" r:id="rId4"/>
    <p:sldId id="321" r:id="rId5"/>
    <p:sldId id="322" r:id="rId6"/>
    <p:sldId id="296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2" r:id="rId15"/>
    <p:sldId id="333" r:id="rId16"/>
    <p:sldId id="330" r:id="rId17"/>
    <p:sldId id="331" r:id="rId18"/>
    <p:sldId id="334" r:id="rId19"/>
    <p:sldId id="297" r:id="rId20"/>
    <p:sldId id="335" r:id="rId21"/>
    <p:sldId id="336" r:id="rId22"/>
    <p:sldId id="337" r:id="rId23"/>
    <p:sldId id="342" r:id="rId24"/>
    <p:sldId id="339" r:id="rId25"/>
    <p:sldId id="338" r:id="rId26"/>
    <p:sldId id="340" r:id="rId27"/>
    <p:sldId id="344" r:id="rId28"/>
    <p:sldId id="343" r:id="rId29"/>
    <p:sldId id="341" r:id="rId30"/>
    <p:sldId id="345" r:id="rId3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070805"/>
    <a:srgbClr val="337BA9"/>
    <a:srgbClr val="06266B"/>
    <a:srgbClr val="D8453E"/>
    <a:srgbClr val="0F3A55"/>
    <a:srgbClr val="EE6F10"/>
    <a:srgbClr val="7C2A3B"/>
    <a:srgbClr val="3F6603"/>
    <a:srgbClr val="F07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A1854-67BE-437F-A647-96090B55791E}" v="17" dt="2022-07-04T22:57:28.16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pressenza.com/2020/06/chinas-quantum-satellite-enables-first-totally-secure-long-range-messages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EPS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77620" y="3326795"/>
            <a:ext cx="63887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Electrical Power Subsystem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E25973-5529-BC93-3F59-9A7C25ECB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4744"/>
            <a:ext cx="7992888" cy="55490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Software Design Block Diagram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dirty="0">
                <a:solidFill>
                  <a:srgbClr val="32C6FF"/>
                </a:solidFill>
                <a:latin typeface="Calibri"/>
                <a:ea typeface="맑은 고딕" pitchFamily="50" charset="-127"/>
                <a:cs typeface="굴림" pitchFamily="50" charset="-127"/>
              </a:rPr>
              <a:t>Tasks Scheduling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2C6FF"/>
              </a:solidFill>
              <a:effectLst/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Timeline of Execution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5906" y="1208948"/>
            <a:ext cx="6782398" cy="1323439"/>
            <a:chOff x="4291115" y="1556792"/>
            <a:chExt cx="3809277" cy="164008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1640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Dynamic Software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91115" y="1628800"/>
              <a:ext cx="25929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4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6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9CF082-B5F8-B15A-BD3A-5F1C3ED3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2204864"/>
            <a:ext cx="2592288" cy="3888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Software Design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745FE-94B2-0184-2845-1E4A11E82033}"/>
              </a:ext>
            </a:extLst>
          </p:cNvPr>
          <p:cNvSpPr txBox="1"/>
          <p:nvPr/>
        </p:nvSpPr>
        <p:spPr>
          <a:xfrm>
            <a:off x="611560" y="155679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Scheduling:</a:t>
            </a:r>
          </a:p>
        </p:txBody>
      </p:sp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70B8B0E-FDEB-775A-6999-D82207630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86" y="2204864"/>
            <a:ext cx="5616624" cy="3888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121D-D1BF-7EF8-5BF4-8A1F55D43384}"/>
              </a:ext>
            </a:extLst>
          </p:cNvPr>
          <p:cNvSpPr txBox="1"/>
          <p:nvPr/>
        </p:nvSpPr>
        <p:spPr>
          <a:xfrm>
            <a:off x="3347864" y="158757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 Execution: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9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336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3.Power Distribution and Management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</a:t>
            </a: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ar-EG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EG" sz="2000" b="1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</a:t>
            </a: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PCB Design</a:t>
            </a:r>
            <a:endParaRPr lang="en-US" sz="2000" b="1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45791" y="1208948"/>
            <a:ext cx="4386251" cy="707886"/>
            <a:chOff x="4302283" y="1556792"/>
            <a:chExt cx="2463501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2133142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Hardware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02283" y="1628800"/>
              <a:ext cx="236962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ar-EG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uLnTx/>
                  <a:uFillTx/>
                  <a:latin typeface="+mj-lt"/>
                  <a:ea typeface="맑은 고딕" pitchFamily="50" charset="-127"/>
                  <a:cs typeface="굴림" pitchFamily="50" charset="-127"/>
                </a:rPr>
                <a:t>5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40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BFBFF-5DD2-85DC-A42A-5C7D1C82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56471"/>
            <a:ext cx="3790950" cy="2345055"/>
          </a:xfrm>
          <a:prstGeom prst="rect">
            <a:avLst/>
          </a:prstGeom>
        </p:spPr>
      </p:pic>
      <p:pic>
        <p:nvPicPr>
          <p:cNvPr id="6" name="Picture 5" descr="A picture containing solar cell, outdoor object&#10;&#10;Description automatically generated">
            <a:extLst>
              <a:ext uri="{FF2B5EF4-FFF2-40B4-BE49-F238E27FC236}">
                <a16:creationId xmlns:a16="http://schemas.microsoft.com/office/drawing/2014/main" id="{1A818DFA-3B6E-53F2-7C5B-F46C36A876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56472"/>
            <a:ext cx="2592288" cy="2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DF683E-8CC1-9194-8585-C5815E45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23909"/>
              </p:ext>
            </p:extLst>
          </p:nvPr>
        </p:nvGraphicFramePr>
        <p:xfrm>
          <a:off x="457200" y="1171512"/>
          <a:ext cx="8229601" cy="559906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756197">
                  <a:extLst>
                    <a:ext uri="{9D8B030D-6E8A-4147-A177-3AD203B41FA5}">
                      <a16:colId xmlns:a16="http://schemas.microsoft.com/office/drawing/2014/main" val="3358934407"/>
                    </a:ext>
                  </a:extLst>
                </a:gridCol>
                <a:gridCol w="3054828">
                  <a:extLst>
                    <a:ext uri="{9D8B030D-6E8A-4147-A177-3AD203B41FA5}">
                      <a16:colId xmlns:a16="http://schemas.microsoft.com/office/drawing/2014/main" val="776273319"/>
                    </a:ext>
                  </a:extLst>
                </a:gridCol>
                <a:gridCol w="3418576">
                  <a:extLst>
                    <a:ext uri="{9D8B030D-6E8A-4147-A177-3AD203B41FA5}">
                      <a16:colId xmlns:a16="http://schemas.microsoft.com/office/drawing/2014/main" val="2722357937"/>
                    </a:ext>
                  </a:extLst>
                </a:gridCol>
              </a:tblGrid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polymer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4630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Chemical reaction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Varies, depending on electrolyte.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Varies, depending on electrolyte.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47357"/>
                  </a:ext>
                </a:extLst>
              </a:tr>
              <a:tr h="4212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Operating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Improved performance at low and high temperatures.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697176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Recommended for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Cellular telephones, mobile computing devices.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Cellular telephones, mobile computing devices.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529076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Initial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3.6 &amp; 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3.6 &amp; 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993851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Discharge rate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Flat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Flat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988554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Charging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265125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lite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Loses less than 0.1% per month.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Loses less than 0.1% per month.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783547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617023"/>
                  </a:ext>
                </a:extLst>
              </a:tr>
              <a:tr h="1949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Notes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Lighter than nickel-based secondary batteries with (Ni-Cd and NiMH).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Can be made in a variety of shapes.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The chemical construction of this battery limits it to a rectangular shape.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015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ar-E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Distribution and Management</a:t>
            </a:r>
            <a:r>
              <a:rPr lang="ar-E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Block Diagram 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5A85A77-DC7C-1687-F6B5-EB927ACA9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573016"/>
            <a:ext cx="4621155" cy="284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C2068-D13B-D6EB-A2A1-8E07C298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61" y="1055888"/>
            <a:ext cx="4145639" cy="23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ar-EG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745FE-94B2-0184-2845-1E4A11E82033}"/>
              </a:ext>
            </a:extLst>
          </p:cNvPr>
          <p:cNvSpPr txBox="1"/>
          <p:nvPr/>
        </p:nvSpPr>
        <p:spPr>
          <a:xfrm>
            <a:off x="179512" y="1268760"/>
            <a:ext cx="3672408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 Ultra-Low Power (L Family)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D22E680-145A-E837-8A87-BBA6CFF6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1938"/>
            <a:ext cx="7372908" cy="37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PCB Design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B0C315F-8478-62B0-8516-5D4AD71D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2281" r="3635" b="6518"/>
          <a:stretch/>
        </p:blipFill>
        <p:spPr bwMode="auto">
          <a:xfrm>
            <a:off x="4932040" y="1235169"/>
            <a:ext cx="2908668" cy="2549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422AC-8DFA-5BAD-CFC2-947871688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6" y="1224564"/>
            <a:ext cx="2939893" cy="2491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627A0-2B58-0E4C-3A78-55D8107C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71" y="4036881"/>
            <a:ext cx="2939892" cy="2549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19A8E-A97D-7709-24AA-C6D908FC3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37" y="4036881"/>
            <a:ext cx="2939893" cy="25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115616" y="2132855"/>
            <a:ext cx="6821315" cy="2592289"/>
          </a:xfrm>
        </p:spPr>
        <p:txBody>
          <a:bodyPr/>
          <a:lstStyle/>
          <a:p>
            <a:r>
              <a:rPr lang="en-US" altLang="ko-KR" dirty="0">
                <a:solidFill>
                  <a:srgbClr val="32C6FF"/>
                </a:solidFill>
              </a:rPr>
              <a:t>Hard</a:t>
            </a:r>
            <a:r>
              <a:rPr lang="en-US" altLang="ko-KR" dirty="0"/>
              <a:t>ware</a:t>
            </a:r>
            <a:br>
              <a:rPr lang="en-US" altLang="ko-KR" dirty="0"/>
            </a:br>
            <a:r>
              <a:rPr lang="en-US" altLang="ko-KR" dirty="0"/>
              <a:t>Implemen</a:t>
            </a:r>
            <a:r>
              <a:rPr lang="en-US" altLang="ko-KR" dirty="0">
                <a:solidFill>
                  <a:srgbClr val="00B0F0"/>
                </a:solidFill>
              </a:rPr>
              <a:t>tation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52640" y="764704"/>
            <a:ext cx="3024336" cy="585161"/>
            <a:chOff x="4211960" y="764704"/>
            <a:chExt cx="3427743" cy="585161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Introduction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5" y="1103644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What is EPS and What it does.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2241" y="2503748"/>
            <a:ext cx="3024336" cy="585161"/>
            <a:chOff x="3551561" y="2503748"/>
            <a:chExt cx="3427743" cy="585161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Software Static Design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842688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EPS Main Tasks and Parameters</a:t>
              </a: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62041" y="3373270"/>
            <a:ext cx="3024336" cy="585161"/>
            <a:chOff x="3221361" y="3373270"/>
            <a:chExt cx="3427743" cy="585161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696354" y="337327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Software Dynamic Design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696356" y="3712210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Scheduler Sequence &amp; Timeline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41" y="4242790"/>
            <a:ext cx="3024336" cy="585161"/>
            <a:chOff x="2891161" y="4242790"/>
            <a:chExt cx="3427743" cy="585161"/>
          </a:xfrm>
        </p:grpSpPr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3366154" y="424279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Hardware Design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3366156" y="4581730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Components &amp; PCBs</a:t>
              </a: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2891161" y="432345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5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2441" y="1530518"/>
            <a:ext cx="3024336" cy="688869"/>
            <a:chOff x="3881761" y="1530518"/>
            <a:chExt cx="3427743" cy="688869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Functional Description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973166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Brief of EPS SW &amp; HW main features</a:t>
              </a: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35768" y="240004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27950" y="326956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465811" y="4139084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60047" y="1041884"/>
            <a:ext cx="3024336" cy="585161"/>
            <a:chOff x="4211960" y="764704"/>
            <a:chExt cx="3427743" cy="585161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Calibri"/>
                  <a:ea typeface="맑은 고딕" pitchFamily="50" charset="-127"/>
                </a:rPr>
                <a:t>Hardware Design Process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5" y="1103644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Workflow of Design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1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9648" y="2780928"/>
            <a:ext cx="3024336" cy="585161"/>
            <a:chOff x="3551561" y="2503748"/>
            <a:chExt cx="3427743" cy="585161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Fabrication &amp; Assembly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842688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Fabrication Facilities</a:t>
              </a: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3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69448" y="3731116"/>
            <a:ext cx="3059725" cy="477054"/>
            <a:chOff x="3221361" y="3453936"/>
            <a:chExt cx="3467852" cy="477054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736463" y="348471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Testing &amp; Troubleshooting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4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9848" y="1807698"/>
            <a:ext cx="3024336" cy="688869"/>
            <a:chOff x="3881761" y="1530518"/>
            <a:chExt cx="3427743" cy="688869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Suppliers &amp; Shipping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973166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white"/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Components selection challenges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2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43175" y="267722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35357" y="354674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60218" y="1208949"/>
            <a:ext cx="6676079" cy="707886"/>
            <a:chOff x="4310386" y="1556793"/>
            <a:chExt cx="2655926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Hardware Design Process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10386" y="1628800"/>
              <a:ext cx="220757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Text Box 9">
            <a:extLst>
              <a:ext uri="{FF2B5EF4-FFF2-40B4-BE49-F238E27FC236}">
                <a16:creationId xmlns:a16="http://schemas.microsoft.com/office/drawing/2014/main" id="{68AD60FF-80AD-6024-FD25-45DE69ED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2887152"/>
            <a:ext cx="6192688" cy="108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GB" sz="40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Design Workflow</a:t>
            </a:r>
            <a:endParaRPr lang="en-GB" sz="4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4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Process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Workflow: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97EE6-FBA2-E59D-6093-CF207701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Process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5F36C-83E5-B86F-44A0-1A4C2031E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5434" r="16926" b="1649"/>
          <a:stretch/>
        </p:blipFill>
        <p:spPr>
          <a:xfrm>
            <a:off x="0" y="1340768"/>
            <a:ext cx="8928992" cy="551723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B3985-7736-67A2-F6BF-A0F90BD01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4337"/>
            <a:ext cx="8798061" cy="5973663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Design Process:</a:t>
            </a:r>
          </a:p>
        </p:txBody>
      </p:sp>
    </p:spTree>
    <p:extLst>
      <p:ext uri="{BB962C8B-B14F-4D97-AF65-F5344CB8AC3E}">
        <p14:creationId xmlns:p14="http://schemas.microsoft.com/office/powerpoint/2010/main" val="251752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Tools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and Simulation Software: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40B60-A406-F767-5355-0961CA0A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2337794" cy="108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C29C4-F6A9-2105-5344-0EB27C2F7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82" y="1918063"/>
            <a:ext cx="2143125" cy="108012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3CAD6-1215-1AF3-D1F8-ED29FD4D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551" y="1883541"/>
            <a:ext cx="2681062" cy="1094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86D9A-8946-60F3-76E8-8786608F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339522"/>
            <a:ext cx="3142447" cy="3174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23B0F-2803-3EF6-050F-0DBCDED8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644" y="3339522"/>
            <a:ext cx="3110064" cy="31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460851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41142" y="1208949"/>
            <a:ext cx="6595154" cy="707886"/>
            <a:chOff x="4342580" y="1556793"/>
            <a:chExt cx="2623732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Suppliers &amp; Shipping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42580" y="1628800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449A83-AC35-6DE4-DAD5-72185E2D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97" y="2374301"/>
            <a:ext cx="1969179" cy="105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94B6F-7EDA-CE80-A009-87932C5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129" y="2377505"/>
            <a:ext cx="2219325" cy="1061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CD29C-A973-5FC9-B48B-B7BC3489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377505"/>
            <a:ext cx="2084090" cy="106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42D9B-D558-A47B-79F6-6AE1C609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703" y="4509120"/>
            <a:ext cx="2705100" cy="14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460851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41142" y="1208949"/>
            <a:ext cx="6595154" cy="707886"/>
            <a:chOff x="4342580" y="1556793"/>
            <a:chExt cx="2623732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Fabrication &amp; Assembly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42580" y="1628800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3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73C7AB-E8BB-6F28-E9DB-43D1A480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" y="3284984"/>
            <a:ext cx="1909239" cy="100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424-A248-17DE-FEAD-151A510C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284984"/>
            <a:ext cx="2050970" cy="1008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F2A56-9273-DD62-864E-9AA916E3C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872"/>
          <a:stretch/>
        </p:blipFill>
        <p:spPr>
          <a:xfrm>
            <a:off x="6367495" y="3284984"/>
            <a:ext cx="2443339" cy="1008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7FD942-78E8-0F3B-E9C5-D6675B7A6346}"/>
              </a:ext>
            </a:extLst>
          </p:cNvPr>
          <p:cNvSpPr txBox="1"/>
          <p:nvPr/>
        </p:nvSpPr>
        <p:spPr>
          <a:xfrm>
            <a:off x="1493029" y="198884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2C6FF"/>
                </a:solidFill>
              </a:rPr>
              <a:t>Fabrication Facilities</a:t>
            </a:r>
          </a:p>
        </p:txBody>
      </p:sp>
    </p:spTree>
    <p:extLst>
      <p:ext uri="{BB962C8B-B14F-4D97-AF65-F5344CB8AC3E}">
        <p14:creationId xmlns:p14="http://schemas.microsoft.com/office/powerpoint/2010/main" val="227953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Fabrication Testing Techniques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840-3EB8-DF9F-C593-56134594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196752"/>
            <a:ext cx="3005275" cy="5373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B2044-4D92-6290-8B6D-A4114D8739A1}"/>
              </a:ext>
            </a:extLst>
          </p:cNvPr>
          <p:cNvSpPr txBox="1"/>
          <p:nvPr/>
        </p:nvSpPr>
        <p:spPr>
          <a:xfrm>
            <a:off x="395536" y="1198978"/>
            <a:ext cx="5472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Peel Test 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determine the amount of strength required to peel laminate from board.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 Pot Test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determines the solderability of plated through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 (PTHs).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 Float Test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degree of thermal stress that a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hole can withstand.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 Inspection 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view the PCB’s internal construction; including layers and vias. Can also be used to view inside of component packages to verify device types and authenticity.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Optical Inspection AOI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performed to check solder quality and verify pad and trace connections.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Reflectometry (TDR):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done to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characteristic impedances. Can determine if differential traces are matched for good signal integrity.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Resistivity of Solvent Extract (ROSE)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highly reliable test used to ensure that your board does not contain significant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debris remaining from manufacturing processes or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excess conductive material.</a:t>
            </a:r>
          </a:p>
        </p:txBody>
      </p:sp>
    </p:spTree>
    <p:extLst>
      <p:ext uri="{BB962C8B-B14F-4D97-AF65-F5344CB8AC3E}">
        <p14:creationId xmlns:p14="http://schemas.microsoft.com/office/powerpoint/2010/main" val="417748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Assembly Process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A9470-E745-B1A2-6169-B1B01A36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12" y="1628800"/>
            <a:ext cx="79355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77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15381" y="2105561"/>
            <a:ext cx="8313103" cy="1323439"/>
            <a:chOff x="4462991" y="1556793"/>
            <a:chExt cx="2503321" cy="164008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1640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Manual Testing &amp; Troubleshooting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462991" y="1652147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4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03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860032" y="2780928"/>
            <a:ext cx="354683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8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What is EPS </a:t>
            </a:r>
          </a:p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8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EPS Responsibilities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473524" y="1988840"/>
            <a:ext cx="4283968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95536" y="1208946"/>
            <a:ext cx="3876156" cy="707886"/>
            <a:chOff x="4224236" y="1556792"/>
            <a:chExt cx="3876156" cy="707886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788024" y="1556792"/>
              <a:ext cx="331236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Introduction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24236" y="1628800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endParaRPr kumimoji="1" lang="ko-KR" altLang="ko-KR" sz="3200" b="1" dirty="0"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Manual Testing &amp; Troubleshooting</a:t>
            </a:r>
            <a:endParaRPr lang="ar-EG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026D5-48C4-D2E3-F25C-7076A49E5058}"/>
              </a:ext>
            </a:extLst>
          </p:cNvPr>
          <p:cNvSpPr txBox="1"/>
          <p:nvPr/>
        </p:nvSpPr>
        <p:spPr>
          <a:xfrm>
            <a:off x="827584" y="1628800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Flying Probe test (Manually)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 (Specification &amp; Requirements)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CA65-4ABA-59E7-B7C3-D24B70A8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84692"/>
            <a:ext cx="2619375" cy="1488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62FB3-0644-6013-5764-3AE9756A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869160"/>
            <a:ext cx="2619375" cy="1631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A4888-941E-BF9B-0A98-3B1150072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97" r="1290"/>
          <a:stretch/>
        </p:blipFill>
        <p:spPr>
          <a:xfrm>
            <a:off x="3995936" y="2829129"/>
            <a:ext cx="3744416" cy="36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196751"/>
            <a:ext cx="9144000" cy="56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Electrical Power Subsystem (EPS) is responsible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harging the batteries from the solar panels using the MPPT technique.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ubsystems power management(Voltage &amp; Current Monitoring).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atteries temperature control.</a:t>
            </a:r>
          </a:p>
          <a:p>
            <a:pPr marL="0" indent="0"/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Point Tracking (MPPT):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algorithm that included in charge controllers used for extracting maximum available power from PV module under certain conditions. 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at which PV module can produce maximum power is called maximum power point (or peak power voltage). 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varies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radiation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 temperature.</a:t>
            </a:r>
            <a:endParaRPr lang="ko-KR" altLang="en-US" sz="18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03490-A7BD-B68A-2FC0-0DEFFE99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1429" r="5000" b="11429"/>
          <a:stretch/>
        </p:blipFill>
        <p:spPr>
          <a:xfrm>
            <a:off x="5364088" y="4057220"/>
            <a:ext cx="3456384" cy="2641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Hardware Main Components</a:t>
            </a:r>
          </a:p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Software Main Functions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473524" y="1988840"/>
            <a:ext cx="4283968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60453" y="1208948"/>
            <a:ext cx="5739740" cy="707886"/>
            <a:chOff x="4313906" y="1556792"/>
            <a:chExt cx="3786486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dirty="0">
                  <a:solidFill>
                    <a:prstClr val="white"/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Functional Description</a:t>
              </a:r>
              <a:endPara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13906" y="1628800"/>
              <a:ext cx="21371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91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1124743"/>
            <a:ext cx="9144000" cy="573325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Main Components: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Microcontroller: STM32L152(Ultra Low Power Consumption)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18650 Li-ion batteries.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MOSFET switches for controlling the subsystems power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4x 1.5W (6Vx250mA) </a:t>
            </a:r>
          </a:p>
          <a:p>
            <a:endParaRPr lang="ko-KR" altLang="en-US" sz="2000" b="1" i="0" dirty="0">
              <a:solidFill>
                <a:srgbClr val="070805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85F6-1CD9-6966-D7C2-93460B319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" b="17585"/>
          <a:stretch/>
        </p:blipFill>
        <p:spPr bwMode="auto">
          <a:xfrm>
            <a:off x="6809733" y="2190858"/>
            <a:ext cx="2061950" cy="1756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97AFE-0CF4-7C96-FF1A-EE546272B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b="11976"/>
          <a:stretch/>
        </p:blipFill>
        <p:spPr bwMode="auto">
          <a:xfrm>
            <a:off x="3549300" y="4653136"/>
            <a:ext cx="1965331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12F0C-9053-CBEF-4078-D691F5F43F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22651" r="8621" b="21141"/>
          <a:stretch/>
        </p:blipFill>
        <p:spPr bwMode="auto">
          <a:xfrm>
            <a:off x="539552" y="4581128"/>
            <a:ext cx="2061950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0834D-01B9-DF24-671A-65A3F3EB2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948" y="4581128"/>
            <a:ext cx="2143125" cy="1728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196751"/>
            <a:ext cx="9144000" cy="56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 Functions: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Communication with OBC.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Power management and distribution including: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 battery charging system, load control (ON/OFF).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	Measuring and Sensing: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voltages, currents, and temperatures for the subsystems, batteries, and solar panels.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	Performing Safety Checks: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if the voltages, currents, and temperatures are within the safety limits.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	Status and Error Reporting: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error status via the UART debug port. </a:t>
            </a:r>
            <a:endParaRPr lang="ko-KR" altLang="en-US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1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 Functions: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6124-A9F0-3D6D-4315-88C66074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844824"/>
            <a:ext cx="7992888" cy="4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84856" y="2636912"/>
            <a:ext cx="5774288" cy="707886"/>
            <a:chOff x="4291115" y="1556792"/>
            <a:chExt cx="3809277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Static Software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91115" y="1628800"/>
              <a:ext cx="25929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3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4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10804</TotalTime>
  <Words>860</Words>
  <Application>Microsoft Office PowerPoint</Application>
  <PresentationFormat>On-screen Show (4:3)</PresentationFormat>
  <Paragraphs>168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Calibri</vt:lpstr>
      <vt:lpstr>굴림체</vt:lpstr>
      <vt:lpstr>Times New Roman</vt:lpstr>
      <vt:lpstr>Calibri Light</vt:lpstr>
      <vt:lpstr>Office 테마</vt:lpstr>
      <vt:lpstr>EPS</vt:lpstr>
      <vt:lpstr>PowerPoint Presentation</vt:lpstr>
      <vt:lpstr>PowerPoint Presentation</vt:lpstr>
      <vt:lpstr>What is EPS</vt:lpstr>
      <vt:lpstr>PowerPoint Presentation</vt:lpstr>
      <vt:lpstr>Functional Description</vt:lpstr>
      <vt:lpstr>Functional Description</vt:lpstr>
      <vt:lpstr>Functional Description</vt:lpstr>
      <vt:lpstr>PowerPoint Presentation</vt:lpstr>
      <vt:lpstr>Static Software Design Block Diagram</vt:lpstr>
      <vt:lpstr>PowerPoint Presentation</vt:lpstr>
      <vt:lpstr>Dynamic Software Design </vt:lpstr>
      <vt:lpstr>PowerPoint Presentation</vt:lpstr>
      <vt:lpstr>1.Solar Panels</vt:lpstr>
      <vt:lpstr>2. Batteries</vt:lpstr>
      <vt:lpstr>3.Power Distribution and Management Block Diagram </vt:lpstr>
      <vt:lpstr>4.Microcontroller</vt:lpstr>
      <vt:lpstr>5. PCB Design</vt:lpstr>
      <vt:lpstr>Hardware Implementation</vt:lpstr>
      <vt:lpstr>PowerPoint Presentation</vt:lpstr>
      <vt:lpstr>PowerPoint Presentation</vt:lpstr>
      <vt:lpstr>Hardware Design Process</vt:lpstr>
      <vt:lpstr>Hardware Design Process</vt:lpstr>
      <vt:lpstr>Hardware Design Tools</vt:lpstr>
      <vt:lpstr>PowerPoint Presentation</vt:lpstr>
      <vt:lpstr>PowerPoint Presentation</vt:lpstr>
      <vt:lpstr>Fabrication Testing Techniques</vt:lpstr>
      <vt:lpstr>Assembly Process</vt:lpstr>
      <vt:lpstr>PowerPoint Presentation</vt:lpstr>
      <vt:lpstr>Manual Testing &amp; Troubleshooting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Abdelrahman Ahmed Ali</cp:lastModifiedBy>
  <cp:revision>15</cp:revision>
  <dcterms:created xsi:type="dcterms:W3CDTF">2010-02-01T08:03:16Z</dcterms:created>
  <dcterms:modified xsi:type="dcterms:W3CDTF">2022-07-05T02:07:20Z</dcterms:modified>
  <cp:category>www.slidemembers.com</cp:category>
  <cp:version>YESFORM Co.,Ltd.</cp:version>
</cp:coreProperties>
</file>